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1"/>
  </p:sldMasterIdLst>
  <p:notesMasterIdLst>
    <p:notesMasterId r:id="rId33"/>
  </p:notesMasterIdLst>
  <p:sldIdLst>
    <p:sldId id="257" r:id="rId2"/>
    <p:sldId id="283" r:id="rId3"/>
    <p:sldId id="256" r:id="rId4"/>
    <p:sldId id="260" r:id="rId5"/>
    <p:sldId id="258" r:id="rId6"/>
    <p:sldId id="259" r:id="rId7"/>
    <p:sldId id="266" r:id="rId8"/>
    <p:sldId id="261" r:id="rId9"/>
    <p:sldId id="284" r:id="rId10"/>
    <p:sldId id="290" r:id="rId11"/>
    <p:sldId id="289" r:id="rId12"/>
    <p:sldId id="287" r:id="rId13"/>
    <p:sldId id="282" r:id="rId14"/>
    <p:sldId id="264" r:id="rId15"/>
    <p:sldId id="262" r:id="rId16"/>
    <p:sldId id="267" r:id="rId17"/>
    <p:sldId id="288" r:id="rId18"/>
    <p:sldId id="265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21C"/>
    <a:srgbClr val="01BE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E00F1-9D3A-4A07-83F2-F2601BDACAB0}" type="datetimeFigureOut">
              <a:rPr lang="pl-PL" smtClean="0"/>
              <a:t>30.10.2023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7633F-5AED-49A0-8644-72FEF005AA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2736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359D-78DB-4214-8C03-F2B03F870179}" type="datetime4">
              <a:rPr lang="pl-PL" smtClean="0"/>
              <a:t>30 października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7AF9-CFD9-43DF-9963-A12CB8976923}" type="datetime4">
              <a:rPr lang="pl-PL" smtClean="0"/>
              <a:t>30 października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20E6-1E22-461A-9E5B-3D6CC987C0FC}" type="datetime4">
              <a:rPr lang="pl-PL" smtClean="0"/>
              <a:t>30 października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257A-52C7-4CC4-837D-5E54D217D2A9}" type="datetime4">
              <a:rPr lang="pl-PL" smtClean="0"/>
              <a:t>30 października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AE699B3-FCC7-4C97-B09A-9F86BCFB0885}" type="datetime4">
              <a:rPr lang="pl-PL" smtClean="0"/>
              <a:t>30 października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19FC-7B81-4C99-B7FA-BAFFEF6D919B}" type="datetime4">
              <a:rPr lang="pl-PL" smtClean="0"/>
              <a:t>30 października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D6AA6-6D54-4098-962C-90B8814A9719}" type="datetime4">
              <a:rPr lang="pl-PL" smtClean="0"/>
              <a:t>30 października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670-662F-4543-9F9F-8C6B39BF5EC9}" type="datetime4">
              <a:rPr lang="pl-PL" smtClean="0"/>
              <a:t>30 października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8BE14-43BF-4B27-B7A0-D48FB4413241}" type="datetime4">
              <a:rPr lang="pl-PL" smtClean="0"/>
              <a:t>30 października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5CD63-7552-4E07-9FF9-B81B1B7A9146}" type="datetime4">
              <a:rPr lang="pl-PL" smtClean="0"/>
              <a:t>30 października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C8C2A-9223-4C73-9CC2-FA64E55E4284}" type="datetime4">
              <a:rPr lang="pl-PL" smtClean="0"/>
              <a:t>30 października 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FCC5330-F629-408E-B974-F9345E175274}" type="datetime4">
              <a:rPr lang="pl-PL" smtClean="0"/>
              <a:t>30 października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Praktyk w Europie 2023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96388" y="1127424"/>
            <a:ext cx="11260183" cy="3627456"/>
          </a:xfrm>
        </p:spPr>
        <p:txBody>
          <a:bodyPr/>
          <a:lstStyle/>
          <a:p>
            <a:pPr algn="ctr"/>
            <a:r>
              <a:rPr lang="pl-PL" sz="8000" dirty="0" smtClean="0"/>
              <a:t>PRAKTYK </a:t>
            </a:r>
            <a:br>
              <a:rPr lang="pl-PL" sz="8000" dirty="0" smtClean="0"/>
            </a:br>
            <a:r>
              <a:rPr lang="pl-PL" sz="8000" dirty="0" smtClean="0"/>
              <a:t>W EUROPIE 2023</a:t>
            </a:r>
            <a:endParaRPr lang="pl-PL" sz="80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14" y="5200384"/>
            <a:ext cx="9225333" cy="11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0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516" y="5887762"/>
            <a:ext cx="1100922" cy="770044"/>
          </a:xfrm>
          <a:prstGeom prst="rect">
            <a:avLst/>
          </a:prstGeom>
        </p:spPr>
      </p:pic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 useBgFill="1">
        <p:nvSpPr>
          <p:cNvPr id="8" name="Tytuł 1"/>
          <p:cNvSpPr txBox="1">
            <a:spLocks/>
          </p:cNvSpPr>
          <p:nvPr/>
        </p:nvSpPr>
        <p:spPr>
          <a:xfrm>
            <a:off x="1" y="238850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724" y="1362363"/>
            <a:ext cx="6999214" cy="4340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3774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>
          <a:xfrm>
            <a:off x="1066800" y="1245805"/>
            <a:ext cx="10058400" cy="925576"/>
          </a:xfrm>
        </p:spPr>
        <p:txBody>
          <a:bodyPr>
            <a:normAutofit/>
          </a:bodyPr>
          <a:lstStyle/>
          <a:p>
            <a:pPr algn="ctr"/>
            <a:r>
              <a:rPr lang="pl-PL" sz="3600" dirty="0" smtClean="0">
                <a:solidFill>
                  <a:srgbClr val="00B050"/>
                </a:solidFill>
              </a:rPr>
              <a:t>Kadra YIT ZAPEWNIA:</a:t>
            </a:r>
            <a:endParaRPr lang="pl-PL" sz="3600" dirty="0">
              <a:solidFill>
                <a:srgbClr val="00B050"/>
              </a:solidFill>
            </a:endParaRPr>
          </a:p>
        </p:txBody>
      </p:sp>
      <p:sp>
        <p:nvSpPr>
          <p:cNvPr id="7" name="Symbol zastępczy zawartości 6"/>
          <p:cNvSpPr>
            <a:spLocks noGrp="1"/>
          </p:cNvSpPr>
          <p:nvPr>
            <p:ph idx="1"/>
          </p:nvPr>
        </p:nvSpPr>
        <p:spPr>
          <a:xfrm>
            <a:off x="238384" y="2221992"/>
            <a:ext cx="11715233" cy="4050792"/>
          </a:xfrm>
        </p:spPr>
        <p:txBody>
          <a:bodyPr>
            <a:noAutofit/>
          </a:bodyPr>
          <a:lstStyle/>
          <a:p>
            <a:r>
              <a:rPr lang="pl-PL" sz="2400" dirty="0"/>
              <a:t>Powitanie na lotnisku</a:t>
            </a:r>
          </a:p>
          <a:p>
            <a:r>
              <a:rPr lang="pl-PL" sz="2400" dirty="0"/>
              <a:t>Transfer z/na lotnisko</a:t>
            </a:r>
          </a:p>
          <a:p>
            <a:r>
              <a:rPr lang="pl-PL" sz="2400" dirty="0"/>
              <a:t>Zakwaterowanie w rodzinach goszczących</a:t>
            </a:r>
          </a:p>
          <a:p>
            <a:r>
              <a:rPr lang="pl-PL" sz="2400" dirty="0"/>
              <a:t>Trzydniowe zajęcia kulturowo – językowe służące lepszej adaptacji uczniów do nowego miejsca</a:t>
            </a:r>
          </a:p>
          <a:p>
            <a:r>
              <a:rPr lang="pl-PL" sz="2400" dirty="0"/>
              <a:t>Ostateczny dobór uczniów do miejsc praktyk - w oparciu o rzeczywiste umiejętności zawodowe i kompetencje językowe</a:t>
            </a:r>
          </a:p>
          <a:p>
            <a:r>
              <a:rPr lang="pl-PL" sz="2400" dirty="0"/>
              <a:t>Organizacja praktyk zawodowych zgodnie z opracowanym programem </a:t>
            </a:r>
            <a:r>
              <a:rPr lang="pl-PL" sz="2400" dirty="0" smtClean="0"/>
              <a:t/>
            </a:r>
            <a:br>
              <a:rPr lang="pl-PL" sz="2400" dirty="0" smtClean="0"/>
            </a:br>
            <a:r>
              <a:rPr lang="pl-PL" sz="2400" dirty="0" smtClean="0"/>
              <a:t>i harmonogramem</a:t>
            </a:r>
            <a:endParaRPr lang="pl-PL" sz="2400" dirty="0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197" y="1426618"/>
            <a:ext cx="2651572" cy="1854652"/>
          </a:xfrm>
          <a:prstGeom prst="rect">
            <a:avLst/>
          </a:prstGeom>
        </p:spPr>
      </p:pic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 useBgFill="1">
        <p:nvSpPr>
          <p:cNvPr id="10" name="Tytuł 1"/>
          <p:cNvSpPr txBox="1">
            <a:spLocks/>
          </p:cNvSpPr>
          <p:nvPr/>
        </p:nvSpPr>
        <p:spPr>
          <a:xfrm>
            <a:off x="1" y="238850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6688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zawartości 6"/>
          <p:cNvSpPr>
            <a:spLocks noGrp="1"/>
          </p:cNvSpPr>
          <p:nvPr>
            <p:ph idx="1"/>
          </p:nvPr>
        </p:nvSpPr>
        <p:spPr>
          <a:xfrm>
            <a:off x="235975" y="2120805"/>
            <a:ext cx="11715233" cy="4050792"/>
          </a:xfrm>
        </p:spPr>
        <p:txBody>
          <a:bodyPr>
            <a:noAutofit/>
          </a:bodyPr>
          <a:lstStyle/>
          <a:p>
            <a:r>
              <a:rPr lang="pl-PL" sz="2400" dirty="0" smtClean="0"/>
              <a:t>Wyznaczenie </a:t>
            </a:r>
            <a:r>
              <a:rPr lang="pl-PL" sz="2400" dirty="0"/>
              <a:t>mentora nadzorującego przebieg praktyk</a:t>
            </a:r>
          </a:p>
          <a:p>
            <a:r>
              <a:rPr lang="pl-PL" sz="2400" dirty="0"/>
              <a:t>Monitoring i kontrola miejsc praktyk</a:t>
            </a:r>
          </a:p>
          <a:p>
            <a:r>
              <a:rPr lang="pl-PL" sz="2400" dirty="0"/>
              <a:t>Transport lokalny</a:t>
            </a:r>
          </a:p>
          <a:p>
            <a:r>
              <a:rPr lang="pl-PL" sz="2400" dirty="0"/>
              <a:t>Organizacja wycieczek kulturoznawczych</a:t>
            </a:r>
          </a:p>
          <a:p>
            <a:r>
              <a:rPr lang="pl-PL" sz="2400" dirty="0"/>
              <a:t>24- godzinne wsparcie w sytuacjach awaryjnych</a:t>
            </a:r>
          </a:p>
          <a:p>
            <a:r>
              <a:rPr lang="pl-PL" sz="2400" dirty="0"/>
              <a:t>Jasna komunikacja i stały kontakt zarówno przed przyjazdem, jak </a:t>
            </a:r>
            <a:r>
              <a:rPr lang="pl-PL" sz="2400" dirty="0" smtClean="0"/>
              <a:t/>
            </a:r>
            <a:br>
              <a:rPr lang="pl-PL" sz="2400" dirty="0" smtClean="0"/>
            </a:br>
            <a:r>
              <a:rPr lang="pl-PL" sz="2400" dirty="0" smtClean="0"/>
              <a:t>i </a:t>
            </a:r>
            <a:r>
              <a:rPr lang="pl-PL" sz="2400" dirty="0"/>
              <a:t>w trakcie pobytu</a:t>
            </a:r>
          </a:p>
          <a:p>
            <a:r>
              <a:rPr lang="pl-PL" sz="2400" dirty="0"/>
              <a:t>Pomoc w tworzeniu końcowej dokumentacji – wystawienie certyfikatów oraz referencji z miejsc praktyk</a:t>
            </a: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10" name="Tytuł 5"/>
          <p:cNvSpPr txBox="1">
            <a:spLocks/>
          </p:cNvSpPr>
          <p:nvPr/>
        </p:nvSpPr>
        <p:spPr>
          <a:xfrm>
            <a:off x="1066800" y="1245805"/>
            <a:ext cx="10058400" cy="92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smtClean="0">
                <a:solidFill>
                  <a:srgbClr val="00B050"/>
                </a:solidFill>
              </a:rPr>
              <a:t>Kadra YIT ZAPEWNIA:</a:t>
            </a:r>
            <a:endParaRPr lang="pl-PL" sz="3600" dirty="0">
              <a:solidFill>
                <a:srgbClr val="00B050"/>
              </a:solidFill>
            </a:endParaRPr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30" y="2059802"/>
            <a:ext cx="2982898" cy="2086399"/>
          </a:xfrm>
          <a:prstGeom prst="rect">
            <a:avLst/>
          </a:prstGeom>
        </p:spPr>
      </p:pic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 useBgFill="1">
        <p:nvSpPr>
          <p:cNvPr id="8" name="Tytuł 1"/>
          <p:cNvSpPr txBox="1">
            <a:spLocks/>
          </p:cNvSpPr>
          <p:nvPr/>
        </p:nvSpPr>
        <p:spPr>
          <a:xfrm>
            <a:off x="1" y="238850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0480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729762" y="1827726"/>
            <a:ext cx="33622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sz="2400" dirty="0" smtClean="0">
                <a:solidFill>
                  <a:srgbClr val="00B050"/>
                </a:solidFill>
              </a:rPr>
              <a:t>Miejsca praktyk </a:t>
            </a:r>
          </a:p>
          <a:p>
            <a:pPr algn="ctr">
              <a:lnSpc>
                <a:spcPct val="150000"/>
              </a:lnSpc>
            </a:pPr>
            <a:r>
              <a:rPr lang="pl-PL" sz="2400" dirty="0" smtClean="0">
                <a:solidFill>
                  <a:srgbClr val="00B050"/>
                </a:solidFill>
              </a:rPr>
              <a:t>i zamieszkania:</a:t>
            </a:r>
          </a:p>
          <a:p>
            <a:pPr algn="ctr">
              <a:lnSpc>
                <a:spcPct val="150000"/>
              </a:lnSpc>
            </a:pPr>
            <a:r>
              <a:rPr lang="pl-PL" sz="2400" dirty="0" smtClean="0">
                <a:solidFill>
                  <a:srgbClr val="00B050"/>
                </a:solidFill>
              </a:rPr>
              <a:t> </a:t>
            </a:r>
            <a:r>
              <a:rPr lang="pl-PL" sz="2400" b="1" dirty="0" err="1" smtClean="0">
                <a:solidFill>
                  <a:srgbClr val="FF0000"/>
                </a:solidFill>
              </a:rPr>
              <a:t>Sligo</a:t>
            </a:r>
            <a:r>
              <a:rPr lang="pl-PL" sz="2400" b="1" dirty="0" smtClean="0">
                <a:solidFill>
                  <a:srgbClr val="FF0000"/>
                </a:solidFill>
              </a:rPr>
              <a:t> </a:t>
            </a:r>
            <a:r>
              <a:rPr lang="pl-PL" sz="2400" b="1" smtClean="0">
                <a:solidFill>
                  <a:srgbClr val="FF0000"/>
                </a:solidFill>
              </a:rPr>
              <a:t>i okolice.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 useBgFill="1">
        <p:nvSpPr>
          <p:cNvPr id="11" name="Tytuł 1"/>
          <p:cNvSpPr txBox="1">
            <a:spLocks/>
          </p:cNvSpPr>
          <p:nvPr/>
        </p:nvSpPr>
        <p:spPr>
          <a:xfrm>
            <a:off x="1" y="238850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4" name="Obraz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49" y="4163746"/>
            <a:ext cx="2007264" cy="1403988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79" y="1070004"/>
            <a:ext cx="4215343" cy="5641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16564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217715" y="1083004"/>
            <a:ext cx="92392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</a:rPr>
              <a:t>Zagraniczne firmy: </a:t>
            </a:r>
            <a:r>
              <a:rPr lang="pl-PL" sz="2000" dirty="0" err="1" smtClean="0"/>
              <a:t>Prevention</a:t>
            </a:r>
            <a:r>
              <a:rPr lang="pl-PL" sz="2000" dirty="0" smtClean="0"/>
              <a:t> </a:t>
            </a:r>
            <a:r>
              <a:rPr lang="pl-PL" sz="2000" dirty="0" err="1"/>
              <a:t>is</a:t>
            </a:r>
            <a:r>
              <a:rPr lang="pl-PL" sz="2000" dirty="0"/>
              <a:t> </a:t>
            </a:r>
            <a:r>
              <a:rPr lang="pl-PL" sz="2000" dirty="0" err="1"/>
              <a:t>Better</a:t>
            </a:r>
            <a:r>
              <a:rPr lang="pl-PL" sz="2000" dirty="0"/>
              <a:t>, </a:t>
            </a:r>
            <a:r>
              <a:rPr lang="pl-PL" sz="2000" dirty="0" err="1"/>
              <a:t>Kudos</a:t>
            </a:r>
            <a:r>
              <a:rPr lang="pl-PL" sz="2000" dirty="0"/>
              <a:t> </a:t>
            </a:r>
            <a:r>
              <a:rPr lang="pl-PL" sz="2000" dirty="0" err="1"/>
              <a:t>Health</a:t>
            </a:r>
            <a:r>
              <a:rPr lang="pl-PL" sz="2000" dirty="0"/>
              <a:t>, </a:t>
            </a:r>
            <a:r>
              <a:rPr lang="pl-PL" sz="2000" dirty="0" err="1"/>
              <a:t>Sligo</a:t>
            </a:r>
            <a:r>
              <a:rPr lang="pl-PL" sz="2000" dirty="0"/>
              <a:t> </a:t>
            </a:r>
            <a:r>
              <a:rPr lang="pl-PL" sz="2000" dirty="0" err="1"/>
              <a:t>Weekender</a:t>
            </a:r>
            <a:r>
              <a:rPr lang="pl-PL" sz="2000" dirty="0"/>
              <a:t>, BCR </a:t>
            </a:r>
            <a:r>
              <a:rPr lang="pl-PL" sz="2000" dirty="0" err="1"/>
              <a:t>Comply</a:t>
            </a:r>
            <a:r>
              <a:rPr lang="pl-PL" sz="2000" dirty="0"/>
              <a:t>, </a:t>
            </a:r>
            <a:r>
              <a:rPr lang="pl-PL" sz="2000" dirty="0" err="1"/>
              <a:t>Sligo</a:t>
            </a:r>
            <a:r>
              <a:rPr lang="pl-PL" sz="2000" dirty="0"/>
              <a:t> Wood </a:t>
            </a:r>
            <a:r>
              <a:rPr lang="pl-PL" sz="2000" dirty="0" err="1"/>
              <a:t>Flooring</a:t>
            </a:r>
            <a:r>
              <a:rPr lang="pl-PL" sz="2000" dirty="0"/>
              <a:t>, Engineering</a:t>
            </a:r>
          </a:p>
          <a:p>
            <a:r>
              <a:rPr lang="pl-PL" sz="2000" dirty="0" err="1"/>
              <a:t>Documentation</a:t>
            </a:r>
            <a:r>
              <a:rPr lang="pl-PL" sz="2000" dirty="0"/>
              <a:t> Ltd., </a:t>
            </a:r>
            <a:r>
              <a:rPr lang="pl-PL" sz="2000" dirty="0" err="1"/>
              <a:t>Darragh</a:t>
            </a:r>
            <a:r>
              <a:rPr lang="pl-PL" sz="2000" dirty="0"/>
              <a:t> Kerrigan </a:t>
            </a:r>
            <a:r>
              <a:rPr lang="pl-PL" sz="2000" dirty="0" err="1"/>
              <a:t>Creation</a:t>
            </a:r>
            <a:r>
              <a:rPr lang="pl-PL" sz="2000" dirty="0"/>
              <a:t>, </a:t>
            </a:r>
            <a:r>
              <a:rPr lang="pl-PL" sz="2000" dirty="0" err="1"/>
              <a:t>Sligo</a:t>
            </a:r>
            <a:r>
              <a:rPr lang="pl-PL" sz="2000" dirty="0"/>
              <a:t> Web Design, </a:t>
            </a:r>
            <a:r>
              <a:rPr lang="pl-PL" sz="2000" dirty="0" err="1"/>
              <a:t>Wing</a:t>
            </a:r>
            <a:r>
              <a:rPr lang="pl-PL" sz="2000" dirty="0"/>
              <a:t> </a:t>
            </a:r>
            <a:r>
              <a:rPr lang="pl-PL" sz="2000" dirty="0" err="1"/>
              <a:t>TSun</a:t>
            </a:r>
            <a:r>
              <a:rPr lang="pl-PL" sz="2000" dirty="0"/>
              <a:t> </a:t>
            </a:r>
            <a:r>
              <a:rPr lang="pl-PL" sz="2000" dirty="0" err="1"/>
              <a:t>Sligo</a:t>
            </a:r>
            <a:r>
              <a:rPr lang="pl-PL" sz="2000" dirty="0"/>
              <a:t>, </a:t>
            </a:r>
            <a:r>
              <a:rPr lang="pl-PL" sz="2000" dirty="0" err="1"/>
              <a:t>Mc</a:t>
            </a:r>
            <a:r>
              <a:rPr lang="pl-PL" sz="2000" dirty="0"/>
              <a:t> </a:t>
            </a:r>
            <a:r>
              <a:rPr lang="pl-PL" sz="2000" dirty="0" err="1"/>
              <a:t>Dowell</a:t>
            </a:r>
            <a:r>
              <a:rPr lang="pl-PL" sz="2000" dirty="0"/>
              <a:t> &amp; Co </a:t>
            </a:r>
            <a:r>
              <a:rPr lang="pl-PL" sz="2000" dirty="0" err="1"/>
              <a:t>Accountants</a:t>
            </a:r>
            <a:r>
              <a:rPr lang="pl-PL" sz="2000" dirty="0"/>
              <a:t>, </a:t>
            </a:r>
            <a:r>
              <a:rPr lang="pl-PL" sz="2000" dirty="0" err="1"/>
              <a:t>Eugene</a:t>
            </a:r>
            <a:r>
              <a:rPr lang="pl-PL" sz="2000" dirty="0"/>
              <a:t> </a:t>
            </a:r>
            <a:r>
              <a:rPr lang="pl-PL" sz="2000" dirty="0" err="1"/>
              <a:t>Gilligan</a:t>
            </a:r>
            <a:r>
              <a:rPr lang="pl-PL" sz="2000" dirty="0"/>
              <a:t> – Financial </a:t>
            </a:r>
            <a:r>
              <a:rPr lang="pl-PL" sz="2000" dirty="0" err="1"/>
              <a:t>Advice</a:t>
            </a:r>
            <a:r>
              <a:rPr lang="pl-PL" sz="2000" dirty="0"/>
              <a:t> &amp; Service, </a:t>
            </a:r>
            <a:r>
              <a:rPr lang="pl-PL" sz="2000" dirty="0" err="1"/>
              <a:t>Sligo</a:t>
            </a:r>
            <a:r>
              <a:rPr lang="pl-PL" sz="2000" dirty="0"/>
              <a:t> Plant </a:t>
            </a:r>
            <a:r>
              <a:rPr lang="pl-PL" sz="2000" dirty="0" err="1"/>
              <a:t>Hire</a:t>
            </a:r>
            <a:r>
              <a:rPr lang="pl-PL" sz="2000" dirty="0"/>
              <a:t> &amp; </a:t>
            </a:r>
            <a:r>
              <a:rPr lang="pl-PL" sz="2000" dirty="0" err="1"/>
              <a:t>Haulage</a:t>
            </a:r>
            <a:r>
              <a:rPr lang="pl-PL" sz="2000" dirty="0"/>
              <a:t>, </a:t>
            </a:r>
            <a:r>
              <a:rPr lang="pl-PL" sz="2000" dirty="0" err="1"/>
              <a:t>Mullane</a:t>
            </a:r>
            <a:r>
              <a:rPr lang="pl-PL" sz="2000" dirty="0"/>
              <a:t> Plant </a:t>
            </a:r>
            <a:r>
              <a:rPr lang="pl-PL" sz="2000" dirty="0" err="1"/>
              <a:t>Hire</a:t>
            </a:r>
            <a:r>
              <a:rPr lang="pl-PL" sz="2000" dirty="0"/>
              <a:t>, </a:t>
            </a:r>
            <a:r>
              <a:rPr lang="pl-PL" sz="2000" dirty="0" err="1"/>
              <a:t>Sligo</a:t>
            </a:r>
            <a:r>
              <a:rPr lang="pl-PL" sz="2000" dirty="0"/>
              <a:t> </a:t>
            </a:r>
            <a:r>
              <a:rPr lang="pl-PL" sz="2000" dirty="0" err="1"/>
              <a:t>WindscreOenlds</a:t>
            </a:r>
            <a:endParaRPr lang="pl-PL" sz="2000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031" y="1083004"/>
            <a:ext cx="2069111" cy="34485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471" y="4233578"/>
            <a:ext cx="2996703" cy="17980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59" y="3057431"/>
            <a:ext cx="3689169" cy="20751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172" y="4688278"/>
            <a:ext cx="3466011" cy="19496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8" y="3430667"/>
            <a:ext cx="1745491" cy="31736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37" y="2998455"/>
            <a:ext cx="2074135" cy="34568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 useBgFill="1">
        <p:nvSpPr>
          <p:cNvPr id="13" name="Tytuł 1"/>
          <p:cNvSpPr txBox="1">
            <a:spLocks/>
          </p:cNvSpPr>
          <p:nvPr/>
        </p:nvSpPr>
        <p:spPr>
          <a:xfrm>
            <a:off x="1" y="165698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18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209005" y="1237323"/>
            <a:ext cx="116346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2000" b="1" dirty="0">
                <a:solidFill>
                  <a:srgbClr val="FF0000"/>
                </a:solidFill>
              </a:rPr>
              <a:t>Udział w projekcie jest bezpłatny.</a:t>
            </a:r>
            <a:r>
              <a:rPr lang="pl-PL" sz="2000" dirty="0"/>
              <a:t> W całości pokryte zostaną wszystkie koszty uczestnika związane z przejazdem zakwaterowaniem, wyżywieniem, uczestnictwem w praktykach </a:t>
            </a:r>
            <a:r>
              <a:rPr lang="pl-PL" sz="2000" dirty="0" smtClean="0"/>
              <a:t>w </a:t>
            </a:r>
            <a:r>
              <a:rPr lang="pl-PL" sz="2000" dirty="0"/>
              <a:t>zakładach pracy. Sfinansowany zostanie również udział w programie kulturowo-poznawczym oraz ubezpieczenie uczestnika od odpowiedzialności cywilnej oraz następstw nieszczęśliwych wypadków.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44" y="2882538"/>
            <a:ext cx="6163093" cy="35728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 useBgFill="1">
        <p:nvSpPr>
          <p:cNvPr id="7" name="Tytuł 1"/>
          <p:cNvSpPr txBox="1">
            <a:spLocks/>
          </p:cNvSpPr>
          <p:nvPr/>
        </p:nvSpPr>
        <p:spPr>
          <a:xfrm>
            <a:off x="1" y="165698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078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278676" y="1088572"/>
            <a:ext cx="6966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altLang="pl-PL" b="1" dirty="0">
                <a:solidFill>
                  <a:srgbClr val="00B050"/>
                </a:solidFill>
              </a:rPr>
              <a:t>Założony efekt projektu po stronie uczestników: </a:t>
            </a:r>
          </a:p>
          <a:p>
            <a:pPr marL="285750" lvl="0" indent="-28575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pl-PL" altLang="pl-PL" dirty="0" smtClean="0"/>
              <a:t>przełamanie </a:t>
            </a:r>
            <a:r>
              <a:rPr lang="pl-PL" altLang="pl-PL" dirty="0"/>
              <a:t>stereotypów związanych z kulturą, zwyczajami, narodowością oraz uświadomienie potrzeby i kształtowanie u uczestników uczucia tolerancji ze względu na odmienność innych</a:t>
            </a:r>
          </a:p>
          <a:p>
            <a:pPr marL="285750" lvl="0" indent="-28575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pl-PL" altLang="pl-PL" dirty="0" smtClean="0"/>
              <a:t>podniesienie </a:t>
            </a:r>
            <a:r>
              <a:rPr lang="pl-PL" altLang="pl-PL" dirty="0"/>
              <a:t>poziomu kluczowych kompetencji </a:t>
            </a:r>
            <a:r>
              <a:rPr lang="pl-PL" altLang="pl-PL" dirty="0" smtClean="0"/>
              <a:t/>
            </a:r>
            <a:br>
              <a:rPr lang="pl-PL" altLang="pl-PL" dirty="0" smtClean="0"/>
            </a:br>
            <a:r>
              <a:rPr lang="pl-PL" altLang="pl-PL" dirty="0" smtClean="0"/>
              <a:t>i </a:t>
            </a:r>
            <a:r>
              <a:rPr lang="pl-PL" altLang="pl-PL" dirty="0"/>
              <a:t>umiejętności, które potwierdza, między innymi, uzyskany przez nich certyfikat </a:t>
            </a:r>
            <a:r>
              <a:rPr lang="pl-PL" altLang="pl-PL" dirty="0" err="1" smtClean="0"/>
              <a:t>Europass</a:t>
            </a:r>
            <a:r>
              <a:rPr lang="pl-PL" altLang="pl-PL" dirty="0" smtClean="0"/>
              <a:t>-Mobilność</a:t>
            </a:r>
            <a:endParaRPr lang="pl-PL" alt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08" y="4920721"/>
            <a:ext cx="2790227" cy="1534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590" y="1569712"/>
            <a:ext cx="4446736" cy="37962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 useBgFill="1">
        <p:nvSpPr>
          <p:cNvPr id="8" name="Tytuł 1"/>
          <p:cNvSpPr txBox="1">
            <a:spLocks/>
          </p:cNvSpPr>
          <p:nvPr/>
        </p:nvSpPr>
        <p:spPr>
          <a:xfrm>
            <a:off x="1" y="165698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3675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 useBgFill="1">
        <p:nvSpPr>
          <p:cNvPr id="2" name="Tytuł 1"/>
          <p:cNvSpPr>
            <a:spLocks noGrp="1"/>
          </p:cNvSpPr>
          <p:nvPr>
            <p:ph type="ctrTitle" idx="4294967295"/>
          </p:nvPr>
        </p:nvSpPr>
        <p:spPr>
          <a:xfrm>
            <a:off x="1" y="238850"/>
            <a:ext cx="12192000" cy="1007182"/>
          </a:xfrm>
        </p:spPr>
        <p:txBody>
          <a:bodyPr>
            <a:normAutofit/>
          </a:bodyPr>
          <a:lstStyle/>
          <a:p>
            <a:pPr algn="ctr"/>
            <a:r>
              <a:rPr lang="pl-PL" sz="4800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</a:t>
            </a:r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EUROPEJCZYK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39" y="3014641"/>
            <a:ext cx="2170611" cy="11938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348" y="1276514"/>
            <a:ext cx="6226786" cy="46700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92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278676" y="1088572"/>
            <a:ext cx="566927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altLang="pl-PL" b="1" dirty="0">
                <a:solidFill>
                  <a:srgbClr val="00B050"/>
                </a:solidFill>
              </a:rPr>
              <a:t>Założony efekt projektu po stronie uczestników: </a:t>
            </a:r>
          </a:p>
          <a:p>
            <a:pPr marL="285750" lvl="0" indent="-28575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pl-PL" altLang="pl-PL" dirty="0" smtClean="0"/>
              <a:t>zwiększenie </a:t>
            </a:r>
            <a:r>
              <a:rPr lang="pl-PL" altLang="pl-PL" dirty="0"/>
              <a:t>poczucia własnej wartości oparte na udokumentowaniu stopnia przyrostu wiedzy i umiejętności w każdym </a:t>
            </a:r>
            <a:r>
              <a:rPr lang="pl-PL" altLang="pl-PL" dirty="0" smtClean="0"/>
              <a:t>z </a:t>
            </a:r>
            <a:r>
              <a:rPr lang="pl-PL" altLang="pl-PL" dirty="0"/>
              <a:t>obszarów objętych projektem </a:t>
            </a:r>
          </a:p>
          <a:p>
            <a:pPr marL="285750" lvl="0" indent="-28575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pl-PL" altLang="pl-PL" dirty="0" smtClean="0"/>
              <a:t>poprawienie  </a:t>
            </a:r>
            <a:r>
              <a:rPr lang="pl-PL" altLang="pl-PL" dirty="0"/>
              <a:t>znajomości języków obcych </a:t>
            </a:r>
            <a:r>
              <a:rPr lang="pl-PL" altLang="pl-PL" dirty="0" smtClean="0"/>
              <a:t>oraz </a:t>
            </a:r>
            <a:r>
              <a:rPr lang="pl-PL" altLang="pl-PL" dirty="0"/>
              <a:t>promowanie szerokiej różnorodności językowej Unii i świadomości </a:t>
            </a:r>
            <a:r>
              <a:rPr lang="pl-PL" altLang="pl-PL" dirty="0" smtClean="0"/>
              <a:t>między-kulturowej </a:t>
            </a:r>
            <a:r>
              <a:rPr lang="pl-PL" altLang="pl-PL" dirty="0"/>
              <a:t>wśród kolegów, nauczycieli </a:t>
            </a:r>
            <a:r>
              <a:rPr lang="pl-PL" altLang="pl-PL" dirty="0" smtClean="0"/>
              <a:t>i </a:t>
            </a:r>
            <a:r>
              <a:rPr lang="pl-PL" altLang="pl-PL" dirty="0"/>
              <a:t>w środowisku lokalnym.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06" y="1762925"/>
            <a:ext cx="5320937" cy="35389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 useBgFill="1">
        <p:nvSpPr>
          <p:cNvPr id="7" name="Tytuł 1"/>
          <p:cNvSpPr txBox="1">
            <a:spLocks/>
          </p:cNvSpPr>
          <p:nvPr/>
        </p:nvSpPr>
        <p:spPr>
          <a:xfrm>
            <a:off x="1" y="165698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269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495984" y="1017087"/>
            <a:ext cx="4963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400" dirty="0" smtClean="0">
                <a:solidFill>
                  <a:srgbClr val="00B050"/>
                </a:solidFill>
              </a:rPr>
              <a:t>Termin praktyk:</a:t>
            </a:r>
          </a:p>
          <a:p>
            <a:pPr>
              <a:lnSpc>
                <a:spcPct val="150000"/>
              </a:lnSpc>
            </a:pPr>
            <a:r>
              <a:rPr lang="pl-PL" sz="2400" b="1" dirty="0" smtClean="0">
                <a:solidFill>
                  <a:srgbClr val="FF0000"/>
                </a:solidFill>
              </a:rPr>
              <a:t>06.05.2023 </a:t>
            </a:r>
            <a:r>
              <a:rPr lang="pl-PL" sz="2400" b="1" dirty="0">
                <a:solidFill>
                  <a:srgbClr val="FF0000"/>
                </a:solidFill>
              </a:rPr>
              <a:t>r. - </a:t>
            </a:r>
            <a:r>
              <a:rPr lang="pl-PL" sz="2400" b="1" dirty="0" smtClean="0">
                <a:solidFill>
                  <a:srgbClr val="FF0000"/>
                </a:solidFill>
              </a:rPr>
              <a:t>31.05.2024 </a:t>
            </a:r>
            <a:r>
              <a:rPr lang="pl-PL" sz="2400" b="1" dirty="0">
                <a:solidFill>
                  <a:srgbClr val="FF0000"/>
                </a:solidFill>
              </a:rPr>
              <a:t>r.</a:t>
            </a:r>
            <a:endParaRPr lang="pl-PL" sz="3200" b="1" dirty="0" smtClean="0">
              <a:solidFill>
                <a:srgbClr val="FF0000"/>
              </a:solidFill>
            </a:endParaRPr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43" y="1307111"/>
            <a:ext cx="6191250" cy="2476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66" y="2304225"/>
            <a:ext cx="4209196" cy="2483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053" y="3667648"/>
            <a:ext cx="6811683" cy="2483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 useBgFill="1">
        <p:nvSpPr>
          <p:cNvPr id="9" name="Tytuł 1"/>
          <p:cNvSpPr txBox="1">
            <a:spLocks/>
          </p:cNvSpPr>
          <p:nvPr/>
        </p:nvSpPr>
        <p:spPr>
          <a:xfrm>
            <a:off x="1" y="165698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340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5" y="2010506"/>
            <a:ext cx="11552626" cy="4117732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65" y="378780"/>
            <a:ext cx="11224903" cy="1435271"/>
          </a:xfrm>
          <a:prstGeom prst="rect">
            <a:avLst/>
          </a:prstGeom>
        </p:spPr>
      </p:pic>
      <p:sp>
        <p:nvSpPr>
          <p:cNvPr id="10" name="Prostokąt 9"/>
          <p:cNvSpPr/>
          <p:nvPr/>
        </p:nvSpPr>
        <p:spPr>
          <a:xfrm>
            <a:off x="242016" y="1983814"/>
            <a:ext cx="11803724" cy="4247317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sz="3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PRAKTYK </a:t>
            </a:r>
            <a:r>
              <a:rPr lang="pl-PL" sz="36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 EUROPIE 2023 </a:t>
            </a:r>
            <a:r>
              <a:rPr lang="pl-PL" sz="3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– PRAKTYKI W IRLANDII</a:t>
            </a:r>
            <a:r>
              <a:rPr lang="pl-PL" sz="4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pl-PL" sz="4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l-PL" sz="2400" b="1" dirty="0">
                <a:latin typeface="Calibri" panose="020F0502020204030204" pitchFamily="34" charset="0"/>
                <a:ea typeface="Calibri" panose="020F0502020204030204" pitchFamily="34" charset="0"/>
              </a:rPr>
              <a:t>3</a:t>
            </a:r>
            <a:r>
              <a:rPr lang="pl-PL" sz="2400" b="1" dirty="0" smtClean="0">
                <a:latin typeface="Calibri" panose="020F0502020204030204" pitchFamily="34" charset="0"/>
                <a:ea typeface="Calibri" panose="020F0502020204030204" pitchFamily="34" charset="0"/>
              </a:rPr>
              <a:t>0 </a:t>
            </a:r>
            <a:r>
              <a:rPr lang="pl-PL" sz="2400" b="1" dirty="0">
                <a:latin typeface="Calibri" panose="020F0502020204030204" pitchFamily="34" charset="0"/>
                <a:ea typeface="Calibri" panose="020F0502020204030204" pitchFamily="34" charset="0"/>
              </a:rPr>
              <a:t>osób – technik </a:t>
            </a:r>
            <a:r>
              <a:rPr lang="pl-PL" sz="2400" b="1" dirty="0" smtClean="0">
                <a:latin typeface="Calibri" panose="020F0502020204030204" pitchFamily="34" charset="0"/>
                <a:ea typeface="Calibri" panose="020F0502020204030204" pitchFamily="34" charset="0"/>
              </a:rPr>
              <a:t>rachunkowość, </a:t>
            </a:r>
            <a:r>
              <a:rPr lang="pl-PL" sz="2400" b="1" dirty="0">
                <a:latin typeface="Calibri" panose="020F0502020204030204" pitchFamily="34" charset="0"/>
                <a:ea typeface="Calibri" panose="020F0502020204030204" pitchFamily="34" charset="0"/>
              </a:rPr>
              <a:t>technik mechatronik, technik informatyk</a:t>
            </a:r>
            <a:r>
              <a:rPr lang="pl-PL" sz="3600" b="1" dirty="0"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pl-PL" sz="3600" b="1" dirty="0"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l-PL" sz="3200" b="1" dirty="0"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pl-PL" sz="3200" b="1" dirty="0"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l-PL" sz="28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2023-1-PL01-KA122-VET-000138234</a:t>
            </a:r>
            <a:r>
              <a:rPr lang="pl-PL" sz="2400" b="1" dirty="0"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pl-PL" sz="2400" b="1" dirty="0"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l-PL" sz="2000" b="1" spc="-80" dirty="0" smtClean="0">
                <a:latin typeface="Calibri" panose="020F0502020204030204" pitchFamily="34" charset="0"/>
                <a:ea typeface="Calibri" panose="020F0502020204030204" pitchFamily="34" charset="0"/>
              </a:rPr>
              <a:t>Projekt </a:t>
            </a:r>
            <a:r>
              <a:rPr lang="pl-PL" sz="2000" b="1" spc="-80" dirty="0">
                <a:latin typeface="Calibri" panose="020F0502020204030204" pitchFamily="34" charset="0"/>
                <a:ea typeface="Calibri" panose="020F0502020204030204" pitchFamily="34" charset="0"/>
              </a:rPr>
              <a:t>„Zagraniczna mobilność edukacyjna uczniów i absolwentów oraz kadry kształcenia zawodowego</a:t>
            </a:r>
            <a:r>
              <a:rPr lang="pl-PL" sz="2000" b="1" spc="-80" dirty="0" smtClean="0">
                <a:latin typeface="Calibri" panose="020F0502020204030204" pitchFamily="34" charset="0"/>
                <a:ea typeface="Calibri" panose="020F0502020204030204" pitchFamily="34" charset="0"/>
              </a:rPr>
              <a:t>” </a:t>
            </a:r>
          </a:p>
          <a:p>
            <a:pPr algn="ctr">
              <a:lnSpc>
                <a:spcPct val="150000"/>
              </a:lnSpc>
            </a:pPr>
            <a:r>
              <a:rPr lang="pl-PL" sz="2000" b="1" spc="-80" dirty="0" smtClean="0">
                <a:latin typeface="Calibri" panose="020F0502020204030204" pitchFamily="34" charset="0"/>
                <a:ea typeface="Calibri" panose="020F0502020204030204" pitchFamily="34" charset="0"/>
              </a:rPr>
              <a:t>w </a:t>
            </a:r>
            <a:r>
              <a:rPr lang="pl-PL" sz="2000" b="1" spc="-80" dirty="0">
                <a:latin typeface="Calibri" panose="020F0502020204030204" pitchFamily="34" charset="0"/>
                <a:ea typeface="Calibri" panose="020F0502020204030204" pitchFamily="34" charset="0"/>
              </a:rPr>
              <a:t>ramach programu Fundusze Europejskie dla Rozwoju Społecznego 2021-2027 (FERS) współfinansowanego ze środków Europejskiego Funduszu Społecznego Plus</a:t>
            </a:r>
            <a:r>
              <a:rPr lang="pl-PL" sz="2000" b="1" spc="-80" dirty="0" smtClean="0"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pl-PL" sz="2000" dirty="0"/>
          </a:p>
        </p:txBody>
      </p:sp>
      <p:sp>
        <p:nvSpPr>
          <p:cNvPr id="2" name="Symbol zastępczy stopki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Praktyk</a:t>
            </a:r>
            <a:r>
              <a:rPr lang="en-US" dirty="0" smtClean="0"/>
              <a:t> w </a:t>
            </a:r>
            <a:r>
              <a:rPr lang="en-US" dirty="0" err="1" smtClean="0"/>
              <a:t>Europie</a:t>
            </a:r>
            <a:r>
              <a:rPr lang="en-US" dirty="0" smtClean="0"/>
              <a:t> 2023</a:t>
            </a:r>
            <a:endParaRPr lang="en-US" dirty="0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59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574766" y="1047154"/>
            <a:ext cx="10736362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400" dirty="0" smtClean="0">
                <a:solidFill>
                  <a:srgbClr val="00B050"/>
                </a:solidFill>
              </a:rPr>
              <a:t>Miejsce zakwaterowania: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621094"/>
            <a:ext cx="4739888" cy="3935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7" y="1776549"/>
            <a:ext cx="5262800" cy="2960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391" y="4371509"/>
            <a:ext cx="3580742" cy="2014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 useBgFill="1">
        <p:nvSpPr>
          <p:cNvPr id="9" name="Tytuł 1"/>
          <p:cNvSpPr txBox="1">
            <a:spLocks/>
          </p:cNvSpPr>
          <p:nvPr/>
        </p:nvSpPr>
        <p:spPr>
          <a:xfrm>
            <a:off x="1" y="165698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50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574766" y="1047154"/>
            <a:ext cx="10736362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400" dirty="0" smtClean="0">
                <a:solidFill>
                  <a:srgbClr val="00B050"/>
                </a:solidFill>
              </a:rPr>
              <a:t>Miejsce zakwaterowania:</a:t>
            </a: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96" y="1277877"/>
            <a:ext cx="4745000" cy="26690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024" y="3753395"/>
            <a:ext cx="4725401" cy="2658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0" y="1754715"/>
            <a:ext cx="4760796" cy="26779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 useBgFill="1">
        <p:nvSpPr>
          <p:cNvPr id="12" name="Tytuł 1"/>
          <p:cNvSpPr txBox="1">
            <a:spLocks/>
          </p:cNvSpPr>
          <p:nvPr/>
        </p:nvSpPr>
        <p:spPr>
          <a:xfrm>
            <a:off x="1" y="165698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5819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574766" y="1047154"/>
            <a:ext cx="10736362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400" dirty="0" smtClean="0">
                <a:solidFill>
                  <a:srgbClr val="00B050"/>
                </a:solidFill>
              </a:rPr>
              <a:t>Miejsce zakwaterowania:</a:t>
            </a: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364" y="1735533"/>
            <a:ext cx="5099886" cy="28686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0" y="2031472"/>
            <a:ext cx="4544114" cy="2556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7" y="2902288"/>
            <a:ext cx="2724555" cy="3632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 useBgFill="1">
        <p:nvSpPr>
          <p:cNvPr id="9" name="Tytuł 1"/>
          <p:cNvSpPr txBox="1">
            <a:spLocks/>
          </p:cNvSpPr>
          <p:nvPr/>
        </p:nvSpPr>
        <p:spPr>
          <a:xfrm>
            <a:off x="1" y="165698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600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574766" y="1047154"/>
            <a:ext cx="10736362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400" dirty="0" smtClean="0">
                <a:solidFill>
                  <a:srgbClr val="00B050"/>
                </a:solidFill>
              </a:rPr>
              <a:t>Miejsce praktyk:</a:t>
            </a: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5" y="3220216"/>
            <a:ext cx="4890943" cy="2934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947" y="2904097"/>
            <a:ext cx="5632490" cy="31682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35" y="1140485"/>
            <a:ext cx="4551715" cy="25603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 useBgFill="1">
        <p:nvSpPr>
          <p:cNvPr id="12" name="Tytuł 1"/>
          <p:cNvSpPr txBox="1">
            <a:spLocks/>
          </p:cNvSpPr>
          <p:nvPr/>
        </p:nvSpPr>
        <p:spPr>
          <a:xfrm>
            <a:off x="1" y="165698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1782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574766" y="1047154"/>
            <a:ext cx="10736362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400" dirty="0" smtClean="0">
                <a:solidFill>
                  <a:srgbClr val="00B050"/>
                </a:solidFill>
              </a:rPr>
              <a:t>Miejsce praktyk: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6" y="1778722"/>
            <a:ext cx="5303520" cy="2983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82" y="1031917"/>
            <a:ext cx="5534868" cy="31133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033" y="4004768"/>
            <a:ext cx="4281828" cy="2408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 useBgFill="1">
        <p:nvSpPr>
          <p:cNvPr id="9" name="Tytuł 1"/>
          <p:cNvSpPr txBox="1">
            <a:spLocks/>
          </p:cNvSpPr>
          <p:nvPr/>
        </p:nvSpPr>
        <p:spPr>
          <a:xfrm>
            <a:off x="1" y="165698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3556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574766" y="1047154"/>
            <a:ext cx="10736362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400" dirty="0" smtClean="0">
                <a:solidFill>
                  <a:srgbClr val="00B050"/>
                </a:solidFill>
              </a:rPr>
              <a:t>Miejsce praktyk:</a:t>
            </a:r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397" y="1502936"/>
            <a:ext cx="5642371" cy="3173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16" y="1877998"/>
            <a:ext cx="3224726" cy="42996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Obraz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723" y="2566636"/>
            <a:ext cx="2551699" cy="34022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 useBgFill="1">
        <p:nvSpPr>
          <p:cNvPr id="9" name="Tytuł 1"/>
          <p:cNvSpPr txBox="1">
            <a:spLocks/>
          </p:cNvSpPr>
          <p:nvPr/>
        </p:nvSpPr>
        <p:spPr>
          <a:xfrm>
            <a:off x="1" y="165698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42089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574766" y="1047154"/>
            <a:ext cx="10736362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400" dirty="0" smtClean="0">
                <a:solidFill>
                  <a:srgbClr val="00B050"/>
                </a:solidFill>
              </a:rPr>
              <a:t>Po pracy (czas wolny):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65" y="1625019"/>
            <a:ext cx="5973891" cy="3972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11" y="2541402"/>
            <a:ext cx="5437145" cy="36181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 useBgFill="1">
        <p:nvSpPr>
          <p:cNvPr id="9" name="Tytuł 1"/>
          <p:cNvSpPr txBox="1">
            <a:spLocks/>
          </p:cNvSpPr>
          <p:nvPr/>
        </p:nvSpPr>
        <p:spPr>
          <a:xfrm>
            <a:off x="1" y="165698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6898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574766" y="1047154"/>
            <a:ext cx="10736362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400" dirty="0" smtClean="0">
                <a:solidFill>
                  <a:srgbClr val="00B050"/>
                </a:solidFill>
              </a:rPr>
              <a:t>Po pracy (czas wolny):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33" y="2054336"/>
            <a:ext cx="5973891" cy="39701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591" y="1621094"/>
            <a:ext cx="5437145" cy="30583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 useBgFill="1">
        <p:nvSpPr>
          <p:cNvPr id="9" name="Tytuł 1"/>
          <p:cNvSpPr txBox="1">
            <a:spLocks/>
          </p:cNvSpPr>
          <p:nvPr/>
        </p:nvSpPr>
        <p:spPr>
          <a:xfrm>
            <a:off x="1" y="165698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80262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574766" y="1047154"/>
            <a:ext cx="10736362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400" dirty="0" smtClean="0">
                <a:solidFill>
                  <a:srgbClr val="00B050"/>
                </a:solidFill>
              </a:rPr>
              <a:t>Po pracy (czas wolny):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7" y="2292247"/>
            <a:ext cx="6715783" cy="37776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28" y="1334124"/>
            <a:ext cx="6161560" cy="34658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 useBgFill="1">
        <p:nvSpPr>
          <p:cNvPr id="9" name="Tytuł 1"/>
          <p:cNvSpPr txBox="1">
            <a:spLocks/>
          </p:cNvSpPr>
          <p:nvPr/>
        </p:nvSpPr>
        <p:spPr>
          <a:xfrm>
            <a:off x="1" y="165698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8011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574766" y="1047154"/>
            <a:ext cx="10736362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400" dirty="0" smtClean="0">
                <a:solidFill>
                  <a:srgbClr val="00B050"/>
                </a:solidFill>
              </a:rPr>
              <a:t>Po pracy (czas wolny):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1" y="2293572"/>
            <a:ext cx="6715783" cy="3774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62" y="1246032"/>
            <a:ext cx="5073251" cy="38049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 useBgFill="1">
        <p:nvSpPr>
          <p:cNvPr id="9" name="Tytuł 1"/>
          <p:cNvSpPr txBox="1">
            <a:spLocks/>
          </p:cNvSpPr>
          <p:nvPr/>
        </p:nvSpPr>
        <p:spPr>
          <a:xfrm>
            <a:off x="1" y="165698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706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ytuł 1"/>
          <p:cNvSpPr>
            <a:spLocks noGrp="1"/>
          </p:cNvSpPr>
          <p:nvPr>
            <p:ph type="ctrTitle" idx="4294967295"/>
          </p:nvPr>
        </p:nvSpPr>
        <p:spPr>
          <a:xfrm>
            <a:off x="1" y="238850"/>
            <a:ext cx="12192000" cy="1007182"/>
          </a:xfrm>
        </p:spPr>
        <p:txBody>
          <a:bodyPr>
            <a:normAutofit/>
          </a:bodyPr>
          <a:lstStyle/>
          <a:p>
            <a:pPr algn="ctr"/>
            <a:r>
              <a:rPr lang="pl-PL" sz="4800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</a:t>
            </a:r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54" y="1325162"/>
            <a:ext cx="10058400" cy="4602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4476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574766" y="901841"/>
            <a:ext cx="10736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sz="2400" dirty="0" smtClean="0">
                <a:solidFill>
                  <a:srgbClr val="00B050"/>
                </a:solidFill>
              </a:rPr>
              <a:t>Informacje o projekcie znajdziesz na</a:t>
            </a:r>
          </a:p>
          <a:p>
            <a:pPr algn="ctr">
              <a:lnSpc>
                <a:spcPct val="150000"/>
              </a:lnSpc>
            </a:pPr>
            <a:r>
              <a:rPr lang="pl-PL" sz="2400" b="1" dirty="0" smtClean="0">
                <a:solidFill>
                  <a:srgbClr val="FF0000"/>
                </a:solidFill>
              </a:rPr>
              <a:t>www.zstiomeritum.edu.pl/projekty-eu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 useBgFill="1">
        <p:nvSpPr>
          <p:cNvPr id="8" name="Tytuł 1"/>
          <p:cNvSpPr txBox="1">
            <a:spLocks/>
          </p:cNvSpPr>
          <p:nvPr/>
        </p:nvSpPr>
        <p:spPr>
          <a:xfrm>
            <a:off x="1" y="165698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050" y="2134907"/>
            <a:ext cx="7727327" cy="40253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Strzałka w prawo 9"/>
          <p:cNvSpPr/>
          <p:nvPr/>
        </p:nvSpPr>
        <p:spPr>
          <a:xfrm rot="9620231">
            <a:off x="8058459" y="2344300"/>
            <a:ext cx="2246811" cy="252549"/>
          </a:xfrm>
          <a:prstGeom prst="rightArrow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rgbClr val="FFFF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5191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953" y="1246032"/>
            <a:ext cx="7698812" cy="38313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Prostokąt 2"/>
          <p:cNvSpPr/>
          <p:nvPr/>
        </p:nvSpPr>
        <p:spPr>
          <a:xfrm>
            <a:off x="2781882" y="5300566"/>
            <a:ext cx="69714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 smtClean="0">
                <a:solidFill>
                  <a:srgbClr val="00B050"/>
                </a:solidFill>
              </a:rPr>
              <a:t>Termin </a:t>
            </a:r>
            <a:r>
              <a:rPr lang="pl-PL" sz="2400" dirty="0">
                <a:solidFill>
                  <a:srgbClr val="00B050"/>
                </a:solidFill>
              </a:rPr>
              <a:t>zakończenia rekrutacji </a:t>
            </a:r>
            <a:r>
              <a:rPr lang="pl-PL" sz="2400" dirty="0" smtClean="0">
                <a:solidFill>
                  <a:srgbClr val="00B050"/>
                </a:solidFill>
              </a:rPr>
              <a:t>08 </a:t>
            </a:r>
            <a:r>
              <a:rPr lang="pl-PL" sz="2400" dirty="0" smtClean="0">
                <a:solidFill>
                  <a:srgbClr val="00B050"/>
                </a:solidFill>
              </a:rPr>
              <a:t>grudnia 2023 </a:t>
            </a:r>
            <a:r>
              <a:rPr lang="pl-PL" sz="2400" dirty="0">
                <a:solidFill>
                  <a:srgbClr val="00B050"/>
                </a:solidFill>
              </a:rPr>
              <a:t>r.</a:t>
            </a:r>
          </a:p>
        </p:txBody>
      </p:sp>
      <p:sp>
        <p:nvSpPr>
          <p:cNvPr id="8" name="Prostokąt 7"/>
          <p:cNvSpPr/>
          <p:nvPr/>
        </p:nvSpPr>
        <p:spPr>
          <a:xfrm>
            <a:off x="2699588" y="5762231"/>
            <a:ext cx="6433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 smtClean="0"/>
              <a:t>Informacje o projekcie uzyskasz w sali 21,23.</a:t>
            </a:r>
            <a:endParaRPr lang="pl-PL" sz="2400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 useBgFill="1">
        <p:nvSpPr>
          <p:cNvPr id="9" name="Tytuł 1"/>
          <p:cNvSpPr txBox="1">
            <a:spLocks/>
          </p:cNvSpPr>
          <p:nvPr/>
        </p:nvSpPr>
        <p:spPr>
          <a:xfrm>
            <a:off x="1" y="165698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1466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243840" y="1567543"/>
            <a:ext cx="1163465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sz="2400" dirty="0">
                <a:solidFill>
                  <a:srgbClr val="00B050"/>
                </a:solidFill>
              </a:rPr>
              <a:t>Tytuł projektu:</a:t>
            </a:r>
            <a:r>
              <a:rPr lang="pl-PL" sz="2400" dirty="0"/>
              <a:t> </a:t>
            </a:r>
            <a:r>
              <a:rPr lang="pl-PL" sz="2400" b="1" dirty="0">
                <a:solidFill>
                  <a:srgbClr val="FF0000"/>
                </a:solidFill>
              </a:rPr>
              <a:t>„Praktyk </a:t>
            </a:r>
            <a:r>
              <a:rPr lang="pl-PL" sz="2400" b="1" dirty="0" smtClean="0">
                <a:solidFill>
                  <a:srgbClr val="FF0000"/>
                </a:solidFill>
              </a:rPr>
              <a:t>w Europie 2023”</a:t>
            </a:r>
            <a:endParaRPr lang="pl-PL" sz="24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pl-PL" sz="2400" dirty="0">
                <a:solidFill>
                  <a:srgbClr val="00B050"/>
                </a:solidFill>
              </a:rPr>
              <a:t>Nr projektu:</a:t>
            </a:r>
            <a:r>
              <a:rPr lang="pl-PL" sz="2400" dirty="0"/>
              <a:t> </a:t>
            </a:r>
            <a:r>
              <a:rPr lang="pl-PL" sz="2400" b="1" dirty="0" smtClean="0">
                <a:solidFill>
                  <a:srgbClr val="FF0000"/>
                </a:solidFill>
              </a:rPr>
              <a:t>2023-1-PL01-KA122-VET-000138234</a:t>
            </a:r>
            <a:endParaRPr lang="pl-PL" sz="2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pl-PL" dirty="0"/>
          </a:p>
        </p:txBody>
      </p:sp>
      <p:sp useBgFill="1">
        <p:nvSpPr>
          <p:cNvPr id="7" name="Tytuł 1"/>
          <p:cNvSpPr txBox="1">
            <a:spLocks/>
          </p:cNvSpPr>
          <p:nvPr/>
        </p:nvSpPr>
        <p:spPr>
          <a:xfrm>
            <a:off x="1" y="238850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6" name="Grupa 5"/>
          <p:cNvGrpSpPr/>
          <p:nvPr/>
        </p:nvGrpSpPr>
        <p:grpSpPr>
          <a:xfrm>
            <a:off x="393383" y="2815414"/>
            <a:ext cx="11335564" cy="3303833"/>
            <a:chOff x="393383" y="2683529"/>
            <a:chExt cx="11335564" cy="3303833"/>
          </a:xfrm>
        </p:grpSpPr>
        <p:pic>
          <p:nvPicPr>
            <p:cNvPr id="2" name="Obraz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383" y="2683529"/>
              <a:ext cx="11335564" cy="3303833"/>
            </a:xfrm>
            <a:prstGeom prst="rect">
              <a:avLst/>
            </a:prstGeom>
          </p:spPr>
        </p:pic>
        <p:sp>
          <p:nvSpPr>
            <p:cNvPr id="8" name="pole tekstowe 7"/>
            <p:cNvSpPr txBox="1"/>
            <p:nvPr/>
          </p:nvSpPr>
          <p:spPr>
            <a:xfrm>
              <a:off x="2196235" y="5186475"/>
              <a:ext cx="2296634" cy="455996"/>
            </a:xfrm>
            <a:prstGeom prst="rect">
              <a:avLst/>
            </a:prstGeom>
            <a:solidFill>
              <a:srgbClr val="C5521C"/>
            </a:solidFill>
          </p:spPr>
          <p:txBody>
            <a:bodyPr wrap="square" rtlCol="0">
              <a:spAutoFit/>
            </a:bodyPr>
            <a:lstStyle/>
            <a:p>
              <a:endParaRPr lang="pl-PL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9750820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39337" y="1246032"/>
            <a:ext cx="5782491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 smtClean="0">
                <a:solidFill>
                  <a:srgbClr val="00B050"/>
                </a:solidFill>
              </a:rPr>
              <a:t>Czas </a:t>
            </a:r>
            <a:r>
              <a:rPr lang="pl-PL" sz="2800" dirty="0">
                <a:solidFill>
                  <a:srgbClr val="00B050"/>
                </a:solidFill>
              </a:rPr>
              <a:t>trwania projektu:</a:t>
            </a:r>
            <a:r>
              <a:rPr lang="pl-PL" sz="2800" dirty="0"/>
              <a:t> </a:t>
            </a:r>
            <a:endParaRPr lang="pl-PL" sz="2800" dirty="0" smtClean="0"/>
          </a:p>
          <a:p>
            <a:pPr algn="ctr"/>
            <a:r>
              <a:rPr lang="pl-PL" sz="2800" b="1" dirty="0" smtClean="0">
                <a:solidFill>
                  <a:srgbClr val="FF0000"/>
                </a:solidFill>
              </a:rPr>
              <a:t>05.11.2023 </a:t>
            </a:r>
            <a:r>
              <a:rPr lang="pl-PL" sz="2800" b="1">
                <a:solidFill>
                  <a:srgbClr val="FF0000"/>
                </a:solidFill>
              </a:rPr>
              <a:t>– </a:t>
            </a:r>
            <a:r>
              <a:rPr lang="pl-PL" sz="2800" b="1" smtClean="0">
                <a:solidFill>
                  <a:srgbClr val="FF0000"/>
                </a:solidFill>
              </a:rPr>
              <a:t>04.03.2025</a:t>
            </a:r>
            <a:endParaRPr lang="pl-PL" sz="2800" b="1" dirty="0">
              <a:solidFill>
                <a:srgbClr val="FF0000"/>
              </a:solidFill>
            </a:endParaRPr>
          </a:p>
          <a:p>
            <a:pPr algn="ctr"/>
            <a:r>
              <a:rPr lang="pl-PL" sz="2800" dirty="0">
                <a:solidFill>
                  <a:srgbClr val="00B050"/>
                </a:solidFill>
              </a:rPr>
              <a:t>Kwota dofinansowania:</a:t>
            </a:r>
            <a:r>
              <a:rPr lang="pl-PL" sz="2800" dirty="0"/>
              <a:t> </a:t>
            </a:r>
            <a:endParaRPr lang="pl-PL" sz="2800" dirty="0" smtClean="0"/>
          </a:p>
          <a:p>
            <a:pPr algn="ctr"/>
            <a:r>
              <a:rPr lang="pl-PL" sz="2800" b="1" dirty="0" smtClean="0">
                <a:solidFill>
                  <a:srgbClr val="FF0000"/>
                </a:solidFill>
              </a:rPr>
              <a:t>107</a:t>
            </a:r>
            <a:r>
              <a:rPr lang="pl-PL" sz="2800" b="1" dirty="0">
                <a:solidFill>
                  <a:srgbClr val="FF0000"/>
                </a:solidFill>
              </a:rPr>
              <a:t> </a:t>
            </a:r>
            <a:r>
              <a:rPr lang="pl-PL" sz="2800" b="1" dirty="0" smtClean="0">
                <a:solidFill>
                  <a:srgbClr val="FF0000"/>
                </a:solidFill>
              </a:rPr>
              <a:t>145€ </a:t>
            </a:r>
            <a:r>
              <a:rPr lang="pl-PL" sz="2800" b="1" dirty="0">
                <a:solidFill>
                  <a:srgbClr val="FF0000"/>
                </a:solidFill>
              </a:rPr>
              <a:t>(</a:t>
            </a:r>
            <a:r>
              <a:rPr lang="pl-PL" sz="2800" b="1" dirty="0" smtClean="0">
                <a:solidFill>
                  <a:srgbClr val="FF0000"/>
                </a:solidFill>
              </a:rPr>
              <a:t>506 527,99zł</a:t>
            </a:r>
            <a:r>
              <a:rPr lang="pl-PL" sz="2800" b="1" dirty="0">
                <a:solidFill>
                  <a:srgbClr val="FF0000"/>
                </a:solidFill>
              </a:rPr>
              <a:t>)</a:t>
            </a:r>
          </a:p>
          <a:p>
            <a:pPr algn="ctr"/>
            <a:r>
              <a:rPr lang="pl-PL" sz="2800" dirty="0">
                <a:solidFill>
                  <a:srgbClr val="00B050"/>
                </a:solidFill>
              </a:rPr>
              <a:t>Liczba </a:t>
            </a:r>
            <a:r>
              <a:rPr lang="pl-PL" sz="2800" dirty="0" smtClean="0">
                <a:solidFill>
                  <a:srgbClr val="00B050"/>
                </a:solidFill>
              </a:rPr>
              <a:t>uczestników projektu:</a:t>
            </a:r>
            <a:r>
              <a:rPr lang="pl-PL" sz="2800" dirty="0"/>
              <a:t> </a:t>
            </a:r>
            <a:endParaRPr lang="pl-PL" sz="2800" dirty="0" smtClean="0"/>
          </a:p>
          <a:p>
            <a:pPr algn="ctr"/>
            <a:r>
              <a:rPr lang="pl-PL" sz="2800" b="1" dirty="0" smtClean="0">
                <a:solidFill>
                  <a:srgbClr val="FF0000"/>
                </a:solidFill>
              </a:rPr>
              <a:t>30</a:t>
            </a:r>
            <a:endParaRPr lang="pl-PL" sz="2800" b="1" dirty="0">
              <a:solidFill>
                <a:srgbClr val="FF0000"/>
              </a:solidFill>
            </a:endParaRPr>
          </a:p>
          <a:p>
            <a:pPr algn="ctr"/>
            <a:r>
              <a:rPr lang="pl-PL" sz="2800" dirty="0">
                <a:solidFill>
                  <a:srgbClr val="00B050"/>
                </a:solidFill>
              </a:rPr>
              <a:t>Czas trwania mobilności:</a:t>
            </a:r>
            <a:r>
              <a:rPr lang="pl-PL" sz="2800" dirty="0"/>
              <a:t> </a:t>
            </a:r>
            <a:endParaRPr lang="pl-PL" sz="2800" dirty="0" smtClean="0"/>
          </a:p>
          <a:p>
            <a:pPr algn="ctr"/>
            <a:r>
              <a:rPr lang="pl-PL" sz="2800" b="1" dirty="0" smtClean="0">
                <a:solidFill>
                  <a:srgbClr val="FF0000"/>
                </a:solidFill>
              </a:rPr>
              <a:t>4 </a:t>
            </a:r>
            <a:r>
              <a:rPr lang="pl-PL" sz="2800" b="1" dirty="0">
                <a:solidFill>
                  <a:srgbClr val="FF0000"/>
                </a:solidFill>
              </a:rPr>
              <a:t>tygodnie</a:t>
            </a:r>
          </a:p>
          <a:p>
            <a:pPr algn="ctr"/>
            <a:r>
              <a:rPr lang="pl-PL" sz="2800" dirty="0">
                <a:solidFill>
                  <a:srgbClr val="00B050"/>
                </a:solidFill>
              </a:rPr>
              <a:t>Miejsce mobilności:</a:t>
            </a:r>
            <a:r>
              <a:rPr lang="pl-PL" sz="2800" dirty="0"/>
              <a:t> </a:t>
            </a:r>
            <a:endParaRPr lang="pl-PL" sz="2800" dirty="0" smtClean="0"/>
          </a:p>
          <a:p>
            <a:pPr algn="ctr"/>
            <a:r>
              <a:rPr lang="pl-PL" sz="2800" b="1" dirty="0" err="1" smtClean="0">
                <a:solidFill>
                  <a:srgbClr val="FF0000"/>
                </a:solidFill>
              </a:rPr>
              <a:t>Sligo</a:t>
            </a:r>
            <a:r>
              <a:rPr lang="pl-PL" sz="2800" b="1" dirty="0" smtClean="0">
                <a:solidFill>
                  <a:srgbClr val="FF0000"/>
                </a:solidFill>
              </a:rPr>
              <a:t> (Irlandia)</a:t>
            </a:r>
            <a:endParaRPr lang="pl-PL" sz="2800" b="1" dirty="0">
              <a:solidFill>
                <a:srgbClr val="FF0000"/>
              </a:solidFill>
            </a:endParaRPr>
          </a:p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63" y="1467298"/>
            <a:ext cx="5518897" cy="39667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 useBgFill="1">
        <p:nvSpPr>
          <p:cNvPr id="7" name="Tytuł 1"/>
          <p:cNvSpPr txBox="1">
            <a:spLocks/>
          </p:cNvSpPr>
          <p:nvPr/>
        </p:nvSpPr>
        <p:spPr>
          <a:xfrm>
            <a:off x="1" y="238850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4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56755" y="1150565"/>
            <a:ext cx="116346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2400" b="1" dirty="0" smtClean="0">
                <a:solidFill>
                  <a:srgbClr val="FF0000"/>
                </a:solidFill>
              </a:rPr>
              <a:t>	"</a:t>
            </a:r>
            <a:r>
              <a:rPr lang="pl-PL" sz="2400" b="1" dirty="0">
                <a:solidFill>
                  <a:srgbClr val="FF0000"/>
                </a:solidFill>
              </a:rPr>
              <a:t>PRAKTYK </a:t>
            </a:r>
            <a:r>
              <a:rPr lang="pl-PL" sz="2400" b="1" dirty="0" smtClean="0">
                <a:solidFill>
                  <a:srgbClr val="FF0000"/>
                </a:solidFill>
              </a:rPr>
              <a:t>W EUROPIE 2023" </a:t>
            </a:r>
            <a:r>
              <a:rPr lang="pl-PL" sz="2400" dirty="0"/>
              <a:t>to projekt obejmujący zagraniczne praktyki zawodowe uczniów </a:t>
            </a:r>
            <a:r>
              <a:rPr lang="pl-PL" sz="2400" dirty="0" smtClean="0"/>
              <a:t>kształcących się </a:t>
            </a:r>
            <a:r>
              <a:rPr lang="pl-PL" sz="2400" dirty="0"/>
              <a:t>w zawodach: </a:t>
            </a:r>
            <a:r>
              <a:rPr lang="pl-PL" sz="2400" dirty="0">
                <a:solidFill>
                  <a:srgbClr val="00B050"/>
                </a:solidFill>
              </a:rPr>
              <a:t>technik informatyk, technik mechatronik i technik </a:t>
            </a:r>
            <a:r>
              <a:rPr lang="pl-PL" sz="2400" dirty="0" smtClean="0">
                <a:solidFill>
                  <a:srgbClr val="00B050"/>
                </a:solidFill>
              </a:rPr>
              <a:t>rachunkowość.</a:t>
            </a:r>
            <a:r>
              <a:rPr lang="pl-PL" sz="2400" dirty="0" smtClean="0"/>
              <a:t> </a:t>
            </a:r>
            <a:r>
              <a:rPr lang="pl-PL" sz="2400" dirty="0"/>
              <a:t>Jego realizacja ma na celu zaspokojenia potrzeb ciągłego podnoszenia poziomu wykształcenia i poszerzania kluczowych kompetencji i umiejętności oraz kwalifikacji zawodowych uczestników, </a:t>
            </a:r>
            <a:r>
              <a:rPr lang="pl-PL" sz="2400" dirty="0" smtClean="0"/>
              <a:t>a </a:t>
            </a:r>
            <a:r>
              <a:rPr lang="pl-PL" sz="2400" dirty="0"/>
              <a:t>zarazem jest on odpowiedzią na zmiany zachodzące na rynku pracy oraz jego różnorodne wymagania powiązane ze zmianami społeczno-kulturowymi</a:t>
            </a:r>
            <a:r>
              <a:rPr lang="pl-PL" sz="2400" dirty="0" smtClean="0"/>
              <a:t>.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21" y="4288744"/>
            <a:ext cx="2979039" cy="1984040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835" y="4302059"/>
            <a:ext cx="2973750" cy="1981261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293987"/>
            <a:ext cx="3002713" cy="2001808"/>
          </a:xfrm>
          <a:prstGeom prst="rect">
            <a:avLst/>
          </a:prstGeom>
        </p:spPr>
      </p:pic>
      <p:sp useBgFill="1">
        <p:nvSpPr>
          <p:cNvPr id="10" name="Tytuł 1"/>
          <p:cNvSpPr txBox="1">
            <a:spLocks/>
          </p:cNvSpPr>
          <p:nvPr/>
        </p:nvSpPr>
        <p:spPr>
          <a:xfrm>
            <a:off x="1" y="238850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3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48" y="3321907"/>
            <a:ext cx="2950877" cy="29508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pole tekstowe 7"/>
          <p:cNvSpPr txBox="1"/>
          <p:nvPr/>
        </p:nvSpPr>
        <p:spPr>
          <a:xfrm>
            <a:off x="5970161" y="5811119"/>
            <a:ext cx="4275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dirty="0" smtClean="0">
                <a:solidFill>
                  <a:srgbClr val="00B050"/>
                </a:solidFill>
              </a:rPr>
              <a:t>Koordynator projektu:</a:t>
            </a:r>
          </a:p>
          <a:p>
            <a:pPr algn="ctr">
              <a:lnSpc>
                <a:spcPct val="150000"/>
              </a:lnSpc>
            </a:pPr>
            <a:r>
              <a:rPr lang="pl-PL" b="1" dirty="0" smtClean="0">
                <a:solidFill>
                  <a:srgbClr val="FF0000"/>
                </a:solidFill>
              </a:rPr>
              <a:t>mgr  Paweł Kopaczek</a:t>
            </a:r>
            <a:endParaRPr lang="pl-PL" b="1" dirty="0">
              <a:solidFill>
                <a:srgbClr val="FF0000"/>
              </a:solidFill>
            </a:endParaRPr>
          </a:p>
        </p:txBody>
      </p:sp>
      <p:sp useBgFill="1">
        <p:nvSpPr>
          <p:cNvPr id="10" name="Tytuł 1"/>
          <p:cNvSpPr txBox="1">
            <a:spLocks/>
          </p:cNvSpPr>
          <p:nvPr/>
        </p:nvSpPr>
        <p:spPr>
          <a:xfrm>
            <a:off x="1" y="238850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799" y="2506823"/>
            <a:ext cx="6823094" cy="30734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pole tekstowe 2"/>
          <p:cNvSpPr txBox="1"/>
          <p:nvPr/>
        </p:nvSpPr>
        <p:spPr>
          <a:xfrm>
            <a:off x="574766" y="1047154"/>
            <a:ext cx="107363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sz="2400" dirty="0" smtClean="0">
                <a:solidFill>
                  <a:srgbClr val="00B050"/>
                </a:solidFill>
              </a:rPr>
              <a:t>Organizacja wysyłająca:</a:t>
            </a:r>
          </a:p>
          <a:p>
            <a:pPr>
              <a:lnSpc>
                <a:spcPct val="150000"/>
              </a:lnSpc>
            </a:pPr>
            <a:r>
              <a:rPr lang="pl-PL" sz="2400" b="1" dirty="0" smtClean="0">
                <a:solidFill>
                  <a:srgbClr val="FF0000"/>
                </a:solidFill>
              </a:rPr>
              <a:t>Zespół Szkół Technicznych i Ogólnokształcących „MERITUM”</a:t>
            </a:r>
          </a:p>
          <a:p>
            <a:pPr>
              <a:lnSpc>
                <a:spcPct val="150000"/>
              </a:lnSpc>
            </a:pPr>
            <a:r>
              <a:rPr lang="pl-PL" sz="2400" b="1" dirty="0" smtClean="0">
                <a:solidFill>
                  <a:srgbClr val="FF0000"/>
                </a:solidFill>
              </a:rPr>
              <a:t>ul. Katowicka 1, </a:t>
            </a:r>
          </a:p>
          <a:p>
            <a:pPr>
              <a:lnSpc>
                <a:spcPct val="150000"/>
              </a:lnSpc>
            </a:pPr>
            <a:r>
              <a:rPr lang="pl-PL" sz="2400" b="1" dirty="0" smtClean="0">
                <a:solidFill>
                  <a:srgbClr val="FF0000"/>
                </a:solidFill>
              </a:rPr>
              <a:t>41-100 Siemianowice Śląskie</a:t>
            </a:r>
            <a:endParaRPr lang="pl-PL" sz="2400" b="1" dirty="0">
              <a:solidFill>
                <a:srgbClr val="FF0000"/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72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243840" y="1567543"/>
            <a:ext cx="11634651" cy="168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l-PL" sz="2400" dirty="0">
                <a:solidFill>
                  <a:srgbClr val="00B050"/>
                </a:solidFill>
              </a:rPr>
              <a:t>Organizacja </a:t>
            </a:r>
            <a:r>
              <a:rPr lang="pl-PL" sz="2400" dirty="0" smtClean="0">
                <a:solidFill>
                  <a:srgbClr val="00B050"/>
                </a:solidFill>
              </a:rPr>
              <a:t>pośrednicząca:</a:t>
            </a:r>
          </a:p>
          <a:p>
            <a:pPr>
              <a:lnSpc>
                <a:spcPct val="150000"/>
              </a:lnSpc>
            </a:pPr>
            <a:r>
              <a:rPr lang="pl-PL" sz="2400" dirty="0" smtClean="0">
                <a:solidFill>
                  <a:srgbClr val="00B050"/>
                </a:solidFill>
              </a:rPr>
              <a:t> </a:t>
            </a:r>
            <a:r>
              <a:rPr lang="pl-PL" sz="2400" b="1" dirty="0" smtClean="0">
                <a:solidFill>
                  <a:srgbClr val="FF0000"/>
                </a:solidFill>
              </a:rPr>
              <a:t>YIT </a:t>
            </a:r>
            <a:r>
              <a:rPr lang="pl-PL" sz="2400" b="1" dirty="0">
                <a:solidFill>
                  <a:srgbClr val="FF0000"/>
                </a:solidFill>
              </a:rPr>
              <a:t>- </a:t>
            </a:r>
            <a:r>
              <a:rPr lang="pl-PL" sz="2400" b="1" dirty="0" err="1">
                <a:solidFill>
                  <a:srgbClr val="FF0000"/>
                </a:solidFill>
              </a:rPr>
              <a:t>Your</a:t>
            </a:r>
            <a:r>
              <a:rPr lang="pl-PL" sz="2400" b="1" dirty="0">
                <a:solidFill>
                  <a:srgbClr val="FF0000"/>
                </a:solidFill>
              </a:rPr>
              <a:t> International Training, </a:t>
            </a:r>
            <a:endParaRPr lang="pl-PL" sz="24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FBD </a:t>
            </a:r>
            <a:r>
              <a:rPr lang="en-US" sz="2400" dirty="0">
                <a:solidFill>
                  <a:srgbClr val="FF0000"/>
                </a:solidFill>
              </a:rPr>
              <a:t>House, Mallow Co. Cork, </a:t>
            </a:r>
            <a:r>
              <a:rPr lang="en-US" sz="2400" dirty="0" smtClean="0">
                <a:solidFill>
                  <a:srgbClr val="FF0000"/>
                </a:solidFill>
              </a:rPr>
              <a:t>Ireland</a:t>
            </a:r>
            <a:r>
              <a:rPr lang="pl-PL" sz="2400" dirty="0" smtClean="0">
                <a:solidFill>
                  <a:srgbClr val="FF0000"/>
                </a:solidFill>
              </a:rPr>
              <a:t>.</a:t>
            </a:r>
            <a:endParaRPr lang="pl-PL" sz="2400" dirty="0">
              <a:solidFill>
                <a:srgbClr val="FF0000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89" y="1246032"/>
            <a:ext cx="4070932" cy="4955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710" y="3719269"/>
            <a:ext cx="2681126" cy="1875324"/>
          </a:xfrm>
          <a:prstGeom prst="rect">
            <a:avLst/>
          </a:prstGeo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 useBgFill="1">
        <p:nvSpPr>
          <p:cNvPr id="10" name="Tytuł 1"/>
          <p:cNvSpPr txBox="1">
            <a:spLocks/>
          </p:cNvSpPr>
          <p:nvPr/>
        </p:nvSpPr>
        <p:spPr>
          <a:xfrm>
            <a:off x="1" y="238850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509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Praktyk w Europie 2023</a:t>
            </a:r>
            <a:endParaRPr lang="en-US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516" y="5887762"/>
            <a:ext cx="1100922" cy="770044"/>
          </a:xfrm>
          <a:prstGeom prst="rect">
            <a:avLst/>
          </a:prstGeom>
        </p:spPr>
      </p:pic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 useBgFill="1">
        <p:nvSpPr>
          <p:cNvPr id="8" name="Tytuł 1"/>
          <p:cNvSpPr txBox="1">
            <a:spLocks/>
          </p:cNvSpPr>
          <p:nvPr/>
        </p:nvSpPr>
        <p:spPr>
          <a:xfrm>
            <a:off x="1" y="238850"/>
            <a:ext cx="12192000" cy="100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PRAKTYK W EUROPIE 2023</a:t>
            </a:r>
            <a:endParaRPr lang="pl-PL" sz="4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244" y="1162716"/>
            <a:ext cx="9040602" cy="44874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7467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rewniana czcionka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TM03090434[[fn=Typ drewna]]</Template>
  <TotalTime>570</TotalTime>
  <Words>610</Words>
  <Application>Microsoft Office PowerPoint</Application>
  <PresentationFormat>Panoramiczny</PresentationFormat>
  <Paragraphs>157</Paragraphs>
  <Slides>31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31</vt:i4>
      </vt:variant>
    </vt:vector>
  </HeadingPairs>
  <TitlesOfParts>
    <vt:vector size="36" baseType="lpstr">
      <vt:lpstr>Calibri</vt:lpstr>
      <vt:lpstr>Rockwell</vt:lpstr>
      <vt:lpstr>Rockwell Condensed</vt:lpstr>
      <vt:lpstr>Wingdings</vt:lpstr>
      <vt:lpstr>Drewniana czcionka</vt:lpstr>
      <vt:lpstr>PRAKTYK  W EUROPIE 2023</vt:lpstr>
      <vt:lpstr>Prezentacja programu PowerPoint</vt:lpstr>
      <vt:lpstr>PRAKTYK W EUROPIE 2023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Kadra YIT ZAPEWNIA: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PRAKTYK EUROPEJCZYK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PRAKTYK EUROPEJCZYK  2018</dc:title>
  <dc:creator>Użytkownik systemu Windows</dc:creator>
  <cp:lastModifiedBy>Paweł</cp:lastModifiedBy>
  <cp:revision>142</cp:revision>
  <dcterms:created xsi:type="dcterms:W3CDTF">2018-10-04T15:36:22Z</dcterms:created>
  <dcterms:modified xsi:type="dcterms:W3CDTF">2023-10-30T13:22:24Z</dcterms:modified>
</cp:coreProperties>
</file>